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74" r:id="rId3"/>
    <p:sldId id="275" r:id="rId4"/>
    <p:sldId id="276" r:id="rId5"/>
    <p:sldId id="277" r:id="rId6"/>
    <p:sldId id="278" r:id="rId7"/>
    <p:sldId id="279" r:id="rId8"/>
    <p:sldId id="280" r:id="rId9"/>
    <p:sldId id="281" r:id="rId10"/>
    <p:sldId id="282" r:id="rId11"/>
    <p:sldId id="283" r:id="rId12"/>
    <p:sldId id="261" r:id="rId13"/>
    <p:sldId id="284" r:id="rId14"/>
    <p:sldId id="285" r:id="rId15"/>
    <p:sldId id="287" r:id="rId16"/>
    <p:sldId id="288" r:id="rId17"/>
    <p:sldId id="271" r:id="rId18"/>
    <p:sldId id="286"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8" autoAdjust="0"/>
    <p:restoredTop sz="94708" autoAdjust="0"/>
  </p:normalViewPr>
  <p:slideViewPr>
    <p:cSldViewPr>
      <p:cViewPr varScale="1">
        <p:scale>
          <a:sx n="88" d="100"/>
          <a:sy n="88" d="100"/>
        </p:scale>
        <p:origin x="163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E49ED-D682-437D-9891-A96ED0CAD064}" type="datetimeFigureOut">
              <a:rPr lang="en-US" smtClean="0"/>
              <a:pPr/>
              <a:t>5/8/18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2B704-5B35-432F-AFC0-176F6FB273D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84C5C3-2720-4B36-B17C-1CBBECFA0C19}" type="datetimeFigureOut">
              <a:rPr lang="en-US" smtClean="0"/>
              <a:pPr/>
              <a:t>5/8/18</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46DFC3F-1AC6-4673-8660-8CADA13B39D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A84C5C3-2720-4B36-B17C-1CBBECFA0C19}" type="datetimeFigureOut">
              <a:rPr lang="en-US" smtClean="0"/>
              <a:pPr/>
              <a:t>5/8/18</a:t>
            </a:fld>
            <a:endParaRPr lang="en-US" dirty="0"/>
          </a:p>
        </p:txBody>
      </p:sp>
      <p:sp>
        <p:nvSpPr>
          <p:cNvPr id="5" name="Footer Placeholder 4"/>
          <p:cNvSpPr>
            <a:spLocks noGrp="1"/>
          </p:cNvSpPr>
          <p:nvPr>
            <p:ph type="ftr" sz="quarter" idx="11"/>
          </p:nvPr>
        </p:nvSpPr>
        <p:spPr>
          <a:xfrm>
            <a:off x="457200" y="6556248"/>
            <a:ext cx="3657600" cy="228600"/>
          </a:xfrm>
        </p:spPr>
        <p:txBody>
          <a:bodyPr/>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A84C5C3-2720-4B36-B17C-1CBBECFA0C19}" type="datetimeFigureOut">
              <a:rPr lang="en-US" smtClean="0"/>
              <a:pPr/>
              <a:t>5/8/18</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p>
            <a:fld id="{946DFC3F-1AC6-4673-8660-8CADA13B39D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A84C5C3-2720-4B36-B17C-1CBBECFA0C19}" type="datetimeFigureOut">
              <a:rPr lang="en-US" smtClean="0"/>
              <a:pPr/>
              <a:t>5/8/18</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DFC3F-1AC6-4673-8660-8CADA13B39D3}" type="slidenum">
              <a:rPr lang="en-US" smtClean="0"/>
              <a:pPr/>
              <a:t>‹#›</a:t>
            </a:fld>
            <a:endParaRPr lang="en-US" dirty="0"/>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AA84C5C3-2720-4B36-B17C-1CBBECFA0C19}" type="datetimeFigureOut">
              <a:rPr lang="en-US" smtClean="0"/>
              <a:pPr/>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DFC3F-1AC6-4673-8660-8CADA13B39D3}"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a:t>Click icon to add picture</a:t>
            </a:r>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dirty="0"/>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84C5C3-2720-4B36-B17C-1CBBECFA0C19}" type="datetimeFigureOut">
              <a:rPr lang="en-US" smtClean="0"/>
              <a:pPr/>
              <a:t>5/8/18</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46DFC3F-1AC6-4673-8660-8CADA13B39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0"/>
            <a:ext cx="6019800" cy="2667000"/>
          </a:xfrm>
        </p:spPr>
        <p:txBody>
          <a:bodyPr/>
          <a:lstStyle/>
          <a:p>
            <a:pPr algn="ctr"/>
            <a:r>
              <a:rPr lang="en-US" sz="4400" i="1" dirty="0"/>
              <a:t>Matter and energy interact in the physical world.</a:t>
            </a:r>
          </a:p>
        </p:txBody>
      </p:sp>
      <p:sp>
        <p:nvSpPr>
          <p:cNvPr id="3" name="Subtitle 2"/>
          <p:cNvSpPr>
            <a:spLocks noGrp="1"/>
          </p:cNvSpPr>
          <p:nvPr>
            <p:ph type="subTitle" idx="1"/>
          </p:nvPr>
        </p:nvSpPr>
        <p:spPr>
          <a:xfrm flipV="1">
            <a:off x="495300" y="6705599"/>
            <a:ext cx="8686800" cy="45719"/>
          </a:xfrm>
        </p:spPr>
        <p:txBody>
          <a:bodyPr>
            <a:normAutofit fontScale="25000" lnSpcReduction="20000"/>
          </a:bodyPr>
          <a:lstStyle/>
          <a:p>
            <a:pPr algn="l"/>
            <a:endParaRPr lang="en-US" sz="1800" dirty="0">
              <a:solidFill>
                <a:schemeClr val="accent3"/>
              </a:solidFill>
            </a:endParaRPr>
          </a:p>
        </p:txBody>
      </p:sp>
      <p:pic>
        <p:nvPicPr>
          <p:cNvPr id="11266" name="Picture 2" descr="C:\Users\User\AppData\Local\Microsoft\Windows\Temporary Internet Files\Content.IE5\GIH9YF0S\MC900438788[1].jpg"/>
          <p:cNvPicPr>
            <a:picLocks noChangeAspect="1" noChangeArrowheads="1"/>
          </p:cNvPicPr>
          <p:nvPr/>
        </p:nvPicPr>
        <p:blipFill>
          <a:blip r:embed="rId2" cstate="print"/>
          <a:srcRect/>
          <a:stretch>
            <a:fillRect/>
          </a:stretch>
        </p:blipFill>
        <p:spPr bwMode="auto">
          <a:xfrm>
            <a:off x="304800" y="368757"/>
            <a:ext cx="2209800" cy="2420257"/>
          </a:xfrm>
          <a:prstGeom prst="rect">
            <a:avLst/>
          </a:prstGeom>
          <a:noFill/>
        </p:spPr>
      </p:pic>
      <p:pic>
        <p:nvPicPr>
          <p:cNvPr id="5" name="Picture 4" descr="Image result for matter and energy"/>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64068"/>
            <a:ext cx="6248400" cy="3549262"/>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0" y="3108777"/>
            <a:ext cx="2384774" cy="17680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19" y="5208246"/>
            <a:ext cx="2395115" cy="1036412"/>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9871"/>
            <a:ext cx="7543800" cy="457200"/>
          </a:xfrm>
        </p:spPr>
        <p:txBody>
          <a:bodyPr>
            <a:normAutofit fontScale="90000"/>
          </a:bodyPr>
          <a:lstStyle/>
          <a:p>
            <a:r>
              <a:rPr lang="en-US" dirty="0"/>
              <a:t>State of matter and heat energy</a:t>
            </a:r>
          </a:p>
        </p:txBody>
      </p:sp>
      <p:sp>
        <p:nvSpPr>
          <p:cNvPr id="5" name="TextBox 4"/>
          <p:cNvSpPr txBox="1"/>
          <p:nvPr/>
        </p:nvSpPr>
        <p:spPr>
          <a:xfrm>
            <a:off x="381000" y="1371600"/>
            <a:ext cx="7391400" cy="2384524"/>
          </a:xfrm>
          <a:prstGeom prst="rect">
            <a:avLst/>
          </a:prstGeom>
          <a:noFill/>
        </p:spPr>
        <p:txBody>
          <a:bodyPr wrap="square" rtlCol="0">
            <a:spAutoFit/>
          </a:bodyPr>
          <a:lstStyle/>
          <a:p>
            <a:r>
              <a:rPr lang="en-US" dirty="0"/>
              <a:t>Describe what is happening in these models by using the following terms:</a:t>
            </a:r>
          </a:p>
          <a:p>
            <a:r>
              <a:rPr lang="en-US" dirty="0"/>
              <a:t>	*cause and effect</a:t>
            </a:r>
          </a:p>
          <a:p>
            <a:r>
              <a:rPr lang="en-US" dirty="0"/>
              <a:t>	*particle motion</a:t>
            </a:r>
          </a:p>
          <a:p>
            <a:r>
              <a:rPr lang="en-US" dirty="0"/>
              <a:t>	*temperature</a:t>
            </a:r>
          </a:p>
          <a:p>
            <a:r>
              <a:rPr lang="en-US" dirty="0"/>
              <a:t>	*density</a:t>
            </a:r>
          </a:p>
          <a:p>
            <a:r>
              <a:rPr lang="en-US" dirty="0"/>
              <a:t>	*state of matter</a:t>
            </a:r>
          </a:p>
          <a:p>
            <a:r>
              <a:rPr lang="en-US" dirty="0"/>
              <a:t>	*heat energy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202658"/>
            <a:ext cx="3810000" cy="2253628"/>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2330736"/>
            <a:ext cx="3657600" cy="1936376"/>
          </a:xfrm>
        </p:spPr>
      </p:pic>
      <p:sp>
        <p:nvSpPr>
          <p:cNvPr id="9" name="TextBox 8"/>
          <p:cNvSpPr txBox="1"/>
          <p:nvPr/>
        </p:nvSpPr>
        <p:spPr>
          <a:xfrm>
            <a:off x="4523421" y="5038533"/>
            <a:ext cx="3020379" cy="646331"/>
          </a:xfrm>
          <a:prstGeom prst="rect">
            <a:avLst/>
          </a:prstGeom>
          <a:noFill/>
        </p:spPr>
        <p:txBody>
          <a:bodyPr wrap="none" rtlCol="0">
            <a:spAutoFit/>
          </a:bodyPr>
          <a:lstStyle/>
          <a:p>
            <a:r>
              <a:rPr lang="en-US" dirty="0"/>
              <a:t>Use computational thinking</a:t>
            </a:r>
          </a:p>
          <a:p>
            <a:r>
              <a:rPr lang="en-US" dirty="0"/>
              <a:t>in this description.</a:t>
            </a:r>
          </a:p>
        </p:txBody>
      </p:sp>
    </p:spTree>
    <p:extLst>
      <p:ext uri="{BB962C8B-B14F-4D97-AF65-F5344CB8AC3E}">
        <p14:creationId xmlns:p14="http://schemas.microsoft.com/office/powerpoint/2010/main" val="2822086994"/>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04800"/>
            <a:ext cx="6096000" cy="548640"/>
          </a:xfrm>
        </p:spPr>
        <p:txBody>
          <a:bodyPr>
            <a:noAutofit/>
          </a:bodyPr>
          <a:lstStyle/>
          <a:p>
            <a:r>
              <a:rPr lang="en-US" sz="4800" dirty="0"/>
              <a:t>Phase change rate</a:t>
            </a:r>
          </a:p>
        </p:txBody>
      </p:sp>
      <p:sp>
        <p:nvSpPr>
          <p:cNvPr id="3" name="Content Placeholder 2"/>
          <p:cNvSpPr>
            <a:spLocks noGrp="1"/>
          </p:cNvSpPr>
          <p:nvPr>
            <p:ph idx="1"/>
          </p:nvPr>
        </p:nvSpPr>
        <p:spPr>
          <a:xfrm>
            <a:off x="76200" y="853440"/>
            <a:ext cx="8001000" cy="5775960"/>
          </a:xfrm>
        </p:spPr>
        <p:txBody>
          <a:bodyPr/>
          <a:lstStyle/>
          <a:p>
            <a:r>
              <a:rPr lang="en-US" dirty="0"/>
              <a:t>You are a manager of a sports team. The coach has asked you to make use of a wooden compartment under the bench to store ice for injured players. Which of the following materials might be beneficial for this purpose? Why?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31" y="3183574"/>
            <a:ext cx="2021709" cy="1187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99" y="3184197"/>
            <a:ext cx="2114332" cy="11130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253" y="4571591"/>
            <a:ext cx="1185021" cy="14349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472" y="2802289"/>
            <a:ext cx="1730813" cy="16470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831" y="4880017"/>
            <a:ext cx="1813187" cy="115161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2969" y="5638800"/>
            <a:ext cx="1381541" cy="86511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8509" y="4803272"/>
            <a:ext cx="1571844" cy="130510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6163" y="4075877"/>
            <a:ext cx="1669511" cy="1379948"/>
          </a:xfrm>
          <a:prstGeom prst="rect">
            <a:avLst/>
          </a:prstGeom>
        </p:spPr>
      </p:pic>
    </p:spTree>
    <p:extLst>
      <p:ext uri="{BB962C8B-B14F-4D97-AF65-F5344CB8AC3E}">
        <p14:creationId xmlns:p14="http://schemas.microsoft.com/office/powerpoint/2010/main" val="3586482617"/>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a:t>Evidence of</a:t>
            </a:r>
            <a:br>
              <a:rPr lang="en-US" sz="4000" i="1" dirty="0"/>
            </a:br>
            <a:r>
              <a:rPr lang="en-US" sz="4000" i="1" dirty="0"/>
              <a:t>chemical reactions</a:t>
            </a:r>
          </a:p>
        </p:txBody>
      </p:sp>
      <p:sp>
        <p:nvSpPr>
          <p:cNvPr id="3" name="Content Placeholder 2"/>
          <p:cNvSpPr>
            <a:spLocks noGrp="1"/>
          </p:cNvSpPr>
          <p:nvPr>
            <p:ph idx="1"/>
          </p:nvPr>
        </p:nvSpPr>
        <p:spPr/>
        <p:txBody>
          <a:bodyPr/>
          <a:lstStyle/>
          <a:p>
            <a:r>
              <a:rPr lang="en-US" dirty="0">
                <a:solidFill>
                  <a:schemeClr val="tx2">
                    <a:lumMod val="75000"/>
                  </a:schemeClr>
                </a:solidFill>
              </a:rPr>
              <a:t>Change in color</a:t>
            </a:r>
          </a:p>
          <a:p>
            <a:endParaRPr lang="en-US" dirty="0">
              <a:solidFill>
                <a:schemeClr val="tx2">
                  <a:lumMod val="75000"/>
                </a:schemeClr>
              </a:solidFill>
            </a:endParaRPr>
          </a:p>
          <a:p>
            <a:r>
              <a:rPr lang="en-US" dirty="0">
                <a:solidFill>
                  <a:schemeClr val="tx2">
                    <a:lumMod val="75000"/>
                  </a:schemeClr>
                </a:solidFill>
              </a:rPr>
              <a:t>Change in odor</a:t>
            </a:r>
          </a:p>
          <a:p>
            <a:pPr>
              <a:buNone/>
            </a:pPr>
            <a:endParaRPr lang="en-US" dirty="0">
              <a:solidFill>
                <a:schemeClr val="tx2">
                  <a:lumMod val="75000"/>
                </a:schemeClr>
              </a:solidFill>
            </a:endParaRPr>
          </a:p>
          <a:p>
            <a:r>
              <a:rPr lang="en-US" dirty="0">
                <a:solidFill>
                  <a:schemeClr val="tx2">
                    <a:lumMod val="75000"/>
                  </a:schemeClr>
                </a:solidFill>
              </a:rPr>
              <a:t>Energy given off </a:t>
            </a:r>
          </a:p>
          <a:p>
            <a:pPr>
              <a:buNone/>
            </a:pPr>
            <a:r>
              <a:rPr lang="en-US" dirty="0">
                <a:solidFill>
                  <a:schemeClr val="tx2">
                    <a:lumMod val="75000"/>
                  </a:schemeClr>
                </a:solidFill>
              </a:rPr>
              <a:t>   (light, heat, sound)</a:t>
            </a:r>
          </a:p>
          <a:p>
            <a:endParaRPr lang="en-US" dirty="0">
              <a:solidFill>
                <a:schemeClr val="tx2">
                  <a:lumMod val="75000"/>
                </a:schemeClr>
              </a:solidFill>
            </a:endParaRPr>
          </a:p>
          <a:p>
            <a:r>
              <a:rPr lang="en-US" dirty="0">
                <a:solidFill>
                  <a:schemeClr val="tx2">
                    <a:lumMod val="75000"/>
                  </a:schemeClr>
                </a:solidFill>
              </a:rPr>
              <a:t>Gas produced</a:t>
            </a:r>
          </a:p>
          <a:p>
            <a:endParaRPr lang="en-US" dirty="0">
              <a:solidFill>
                <a:schemeClr val="tx2">
                  <a:lumMod val="75000"/>
                </a:schemeClr>
              </a:solidFill>
            </a:endParaRPr>
          </a:p>
          <a:p>
            <a:r>
              <a:rPr lang="en-US" dirty="0">
                <a:solidFill>
                  <a:schemeClr val="tx2">
                    <a:lumMod val="75000"/>
                  </a:schemeClr>
                </a:solidFill>
              </a:rPr>
              <a:t>Precipitate forms</a:t>
            </a:r>
          </a:p>
          <a:p>
            <a:pPr>
              <a:buNone/>
            </a:pPr>
            <a:endParaRPr lang="en-US" dirty="0"/>
          </a:p>
        </p:txBody>
      </p:sp>
      <p:pic>
        <p:nvPicPr>
          <p:cNvPr id="9220" name="Picture 4" descr="C:\Users\User\AppData\Local\Microsoft\Windows\Temporary Internet Files\Content.IE5\QA9NICUN\MC900278998[1].wmf"/>
          <p:cNvPicPr>
            <a:picLocks noChangeAspect="1" noChangeArrowheads="1"/>
          </p:cNvPicPr>
          <p:nvPr/>
        </p:nvPicPr>
        <p:blipFill>
          <a:blip r:embed="rId2" cstate="print"/>
          <a:srcRect/>
          <a:stretch>
            <a:fillRect/>
          </a:stretch>
        </p:blipFill>
        <p:spPr bwMode="auto">
          <a:xfrm>
            <a:off x="3962400" y="1981200"/>
            <a:ext cx="3499919" cy="41910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slide(fromBottom)">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do you know these are chemical reactions?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4572000"/>
            <a:ext cx="1828800" cy="19061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908" y="1573581"/>
            <a:ext cx="1914792" cy="16290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327" y="1879470"/>
            <a:ext cx="2882795" cy="15337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547177"/>
            <a:ext cx="1976829" cy="185762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3597737"/>
            <a:ext cx="2932509" cy="1505181"/>
          </a:xfrm>
          <a:prstGeom prst="rect">
            <a:avLst/>
          </a:prstGeom>
        </p:spPr>
      </p:pic>
      <p:sp>
        <p:nvSpPr>
          <p:cNvPr id="10" name="Oval 9"/>
          <p:cNvSpPr/>
          <p:nvPr/>
        </p:nvSpPr>
        <p:spPr>
          <a:xfrm>
            <a:off x="3643304" y="3747180"/>
            <a:ext cx="2209800" cy="1711935"/>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015" y="5238192"/>
            <a:ext cx="3061627" cy="1473047"/>
          </a:xfrm>
          <a:prstGeom prst="rect">
            <a:avLst/>
          </a:prstGeom>
        </p:spPr>
      </p:pic>
    </p:spTree>
    <p:extLst>
      <p:ext uri="{BB962C8B-B14F-4D97-AF65-F5344CB8AC3E}">
        <p14:creationId xmlns:p14="http://schemas.microsoft.com/office/powerpoint/2010/main" val="3979265856"/>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a:t>Chemical reaction or not??</a:t>
            </a:r>
          </a:p>
        </p:txBody>
      </p:sp>
      <p:sp>
        <p:nvSpPr>
          <p:cNvPr id="3" name="Content Placeholder 2"/>
          <p:cNvSpPr>
            <a:spLocks noGrp="1"/>
          </p:cNvSpPr>
          <p:nvPr>
            <p:ph idx="1"/>
          </p:nvPr>
        </p:nvSpPr>
        <p:spPr>
          <a:xfrm>
            <a:off x="457200" y="1219200"/>
            <a:ext cx="7239000" cy="4846320"/>
          </a:xfrm>
        </p:spPr>
        <p:txBody>
          <a:bodyPr>
            <a:normAutofit lnSpcReduction="10000"/>
          </a:bodyPr>
          <a:lstStyle/>
          <a:p>
            <a:r>
              <a:rPr lang="en-US" dirty="0"/>
              <a:t>Which of these is a chemical reaction and which is not?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 you know?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16" y="2117232"/>
            <a:ext cx="3124200" cy="3050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070" y="2117232"/>
            <a:ext cx="2864185" cy="3158893"/>
          </a:xfrm>
          <a:prstGeom prst="rect">
            <a:avLst/>
          </a:prstGeom>
        </p:spPr>
      </p:pic>
    </p:spTree>
    <p:extLst>
      <p:ext uri="{BB962C8B-B14F-4D97-AF65-F5344CB8AC3E}">
        <p14:creationId xmlns:p14="http://schemas.microsoft.com/office/powerpoint/2010/main" val="4169453431"/>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239000" cy="518160"/>
          </a:xfrm>
        </p:spPr>
        <p:txBody>
          <a:bodyPr>
            <a:noAutofit/>
          </a:bodyPr>
          <a:lstStyle/>
          <a:p>
            <a:r>
              <a:rPr lang="en-US" sz="4400" dirty="0"/>
              <a:t>Conservation of atoms</a:t>
            </a:r>
          </a:p>
        </p:txBody>
      </p:sp>
      <p:sp>
        <p:nvSpPr>
          <p:cNvPr id="3" name="Content Placeholder 2"/>
          <p:cNvSpPr>
            <a:spLocks noGrp="1"/>
          </p:cNvSpPr>
          <p:nvPr>
            <p:ph idx="1"/>
          </p:nvPr>
        </p:nvSpPr>
        <p:spPr>
          <a:xfrm>
            <a:off x="228600" y="1066800"/>
            <a:ext cx="7696200" cy="5388936"/>
          </a:xfrm>
        </p:spPr>
        <p:txBody>
          <a:bodyPr>
            <a:normAutofit/>
          </a:bodyPr>
          <a:lstStyle/>
          <a:p>
            <a:r>
              <a:rPr lang="en-US" sz="2000" dirty="0"/>
              <a:t>John Dalton’s contributions to the atomic theory were based on this conservation concept.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He stated that a chemical reaction is a rearrangement of atoms.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828800"/>
            <a:ext cx="4800600" cy="3759163"/>
          </a:xfrm>
          <a:prstGeom prst="rect">
            <a:avLst/>
          </a:prstGeom>
        </p:spPr>
      </p:pic>
    </p:spTree>
    <p:extLst>
      <p:ext uri="{BB962C8B-B14F-4D97-AF65-F5344CB8AC3E}">
        <p14:creationId xmlns:p14="http://schemas.microsoft.com/office/powerpoint/2010/main" val="1050341415"/>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r>
              <a:rPr lang="en-US" sz="4800" dirty="0"/>
              <a:t>Conservation of mass</a:t>
            </a:r>
          </a:p>
        </p:txBody>
      </p:sp>
      <p:sp>
        <p:nvSpPr>
          <p:cNvPr id="5" name="Content Placeholder 4"/>
          <p:cNvSpPr>
            <a:spLocks noGrp="1"/>
          </p:cNvSpPr>
          <p:nvPr>
            <p:ph idx="1"/>
          </p:nvPr>
        </p:nvSpPr>
        <p:spPr>
          <a:xfrm>
            <a:off x="457200" y="1143000"/>
            <a:ext cx="7239000" cy="5312736"/>
          </a:xfrm>
        </p:spPr>
        <p:txBody>
          <a:bodyPr>
            <a:normAutofit fontScale="77500" lnSpcReduction="20000"/>
          </a:bodyPr>
          <a:lstStyle/>
          <a:p>
            <a:r>
              <a:rPr lang="en-US" dirty="0"/>
              <a:t>The following are part of this reaction:</a:t>
            </a:r>
          </a:p>
          <a:p>
            <a:pPr lvl="1"/>
            <a:r>
              <a:rPr lang="en-US" dirty="0"/>
              <a:t>H</a:t>
            </a:r>
            <a:r>
              <a:rPr lang="en-US" baseline="-25000" dirty="0"/>
              <a:t>2</a:t>
            </a:r>
            <a:r>
              <a:rPr lang="en-US" dirty="0"/>
              <a:t>O (water), CO</a:t>
            </a:r>
            <a:r>
              <a:rPr lang="en-US" baseline="-25000" dirty="0"/>
              <a:t>2 </a:t>
            </a:r>
            <a:r>
              <a:rPr lang="en-US" dirty="0"/>
              <a:t>(Carbon Dioxide),</a:t>
            </a:r>
            <a:r>
              <a:rPr lang="en-US" baseline="-25000" dirty="0"/>
              <a:t> </a:t>
            </a:r>
            <a:r>
              <a:rPr lang="en-US" dirty="0"/>
              <a:t>CH</a:t>
            </a:r>
            <a:r>
              <a:rPr lang="en-US" baseline="-25000" dirty="0"/>
              <a:t>4 </a:t>
            </a:r>
            <a:r>
              <a:rPr lang="en-US" dirty="0"/>
              <a:t>(Methane) and</a:t>
            </a:r>
            <a:r>
              <a:rPr lang="en-US" baseline="-25000" dirty="0"/>
              <a:t> </a:t>
            </a:r>
            <a:r>
              <a:rPr lang="en-US" dirty="0"/>
              <a:t>O</a:t>
            </a:r>
            <a:r>
              <a:rPr lang="en-US" baseline="-25000" dirty="0"/>
              <a:t>2 </a:t>
            </a:r>
            <a:r>
              <a:rPr lang="en-US" dirty="0"/>
              <a:t>(Oxygen Molecules)</a:t>
            </a:r>
          </a:p>
          <a:p>
            <a:pPr lvl="1"/>
            <a:endParaRPr lang="en-US" dirty="0"/>
          </a:p>
          <a:p>
            <a:pPr lvl="1"/>
            <a:endParaRPr lang="en-US" dirty="0"/>
          </a:p>
          <a:p>
            <a:pPr lvl="1"/>
            <a:endParaRPr lang="en-US" dirty="0"/>
          </a:p>
          <a:p>
            <a:pPr lvl="1"/>
            <a:endParaRPr lang="en-US" dirty="0"/>
          </a:p>
          <a:p>
            <a:pPr marL="292608" lvl="1" indent="0">
              <a:buNone/>
            </a:pPr>
            <a:endParaRPr lang="en-US" dirty="0"/>
          </a:p>
          <a:p>
            <a:pPr marL="292608" lvl="1" indent="0">
              <a:buNone/>
            </a:pPr>
            <a:endParaRPr lang="en-US" dirty="0"/>
          </a:p>
          <a:p>
            <a:pPr marL="292608" lvl="1" indent="0">
              <a:buNone/>
            </a:pPr>
            <a:endParaRPr lang="en-US" dirty="0"/>
          </a:p>
          <a:p>
            <a:pPr marL="292608" lvl="1" indent="0">
              <a:buNone/>
            </a:pPr>
            <a:r>
              <a:rPr lang="en-US" dirty="0"/>
              <a:t>Reactant atoms:		Product atoms:</a:t>
            </a:r>
          </a:p>
          <a:p>
            <a:pPr marL="292608" lvl="1" indent="0">
              <a:buNone/>
            </a:pPr>
            <a:r>
              <a:rPr lang="en-US" dirty="0"/>
              <a:t>Hydrogen ___			Hydrogen ___</a:t>
            </a:r>
          </a:p>
          <a:p>
            <a:pPr marL="292608" lvl="1" indent="0">
              <a:buNone/>
            </a:pPr>
            <a:r>
              <a:rPr lang="en-US" dirty="0"/>
              <a:t>Oxygen ___			Oxygen ___</a:t>
            </a:r>
          </a:p>
          <a:p>
            <a:pPr marL="292608" lvl="1" indent="0">
              <a:buNone/>
            </a:pPr>
            <a:r>
              <a:rPr lang="en-US" dirty="0"/>
              <a:t>Carbon ___			Carbon ___</a:t>
            </a:r>
          </a:p>
          <a:p>
            <a:pPr marL="292608" lvl="1" indent="0">
              <a:buNone/>
            </a:pPr>
            <a:endParaRPr lang="en-US" dirty="0"/>
          </a:p>
          <a:p>
            <a:pPr marL="292608" lvl="1" indent="0">
              <a:buNone/>
            </a:pPr>
            <a:r>
              <a:rPr lang="en-US" dirty="0"/>
              <a:t>What does this prove? </a:t>
            </a:r>
          </a:p>
          <a:p>
            <a:pPr marL="292608" lvl="1" indent="0">
              <a:buNone/>
            </a:pPr>
            <a:endParaRPr lang="en-US" dirty="0"/>
          </a:p>
          <a:p>
            <a:pPr marL="292608" lvl="1" indent="0">
              <a:buNone/>
            </a:pPr>
            <a:r>
              <a:rPr lang="en-US" dirty="0"/>
              <a:t>   </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942" y="2133600"/>
            <a:ext cx="4703516" cy="1609928"/>
          </a:xfrm>
          <a:prstGeom prst="rect">
            <a:avLst/>
          </a:prstGeom>
        </p:spPr>
      </p:pic>
    </p:spTree>
    <p:extLst>
      <p:ext uri="{BB962C8B-B14F-4D97-AF65-F5344CB8AC3E}">
        <p14:creationId xmlns:p14="http://schemas.microsoft.com/office/powerpoint/2010/main" val="1591117457"/>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Conservation of mass </a:t>
            </a:r>
          </a:p>
        </p:txBody>
      </p:sp>
      <p:sp>
        <p:nvSpPr>
          <p:cNvPr id="3" name="Content Placeholder 2"/>
          <p:cNvSpPr>
            <a:spLocks noGrp="1"/>
          </p:cNvSpPr>
          <p:nvPr>
            <p:ph idx="1"/>
          </p:nvPr>
        </p:nvSpPr>
        <p:spPr>
          <a:xfrm>
            <a:off x="609600" y="1524000"/>
            <a:ext cx="7239000" cy="4846320"/>
          </a:xfrm>
        </p:spPr>
        <p:txBody>
          <a:bodyPr/>
          <a:lstStyle/>
          <a:p>
            <a:r>
              <a:rPr lang="en-US" dirty="0">
                <a:solidFill>
                  <a:srgbClr val="FF0000"/>
                </a:solidFill>
              </a:rPr>
              <a:t>Matter – </a:t>
            </a:r>
            <a:r>
              <a:rPr lang="en-US" b="1" dirty="0">
                <a:solidFill>
                  <a:srgbClr val="FF0000"/>
                </a:solidFill>
              </a:rPr>
              <a:t>can’t</a:t>
            </a:r>
            <a:r>
              <a:rPr lang="en-US" dirty="0">
                <a:solidFill>
                  <a:srgbClr val="FF0000"/>
                </a:solidFill>
              </a:rPr>
              <a:t> be created or destroyed</a:t>
            </a:r>
          </a:p>
          <a:p>
            <a:pPr>
              <a:buNone/>
            </a:pPr>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solidFill>
                  <a:srgbClr val="FF0000"/>
                </a:solidFill>
              </a:rPr>
              <a:t>Mass – </a:t>
            </a:r>
            <a:r>
              <a:rPr lang="en-US" b="1" dirty="0">
                <a:solidFill>
                  <a:srgbClr val="FF0000"/>
                </a:solidFill>
              </a:rPr>
              <a:t>can’t </a:t>
            </a:r>
            <a:r>
              <a:rPr lang="en-US" dirty="0">
                <a:solidFill>
                  <a:srgbClr val="FF0000"/>
                </a:solidFill>
              </a:rPr>
              <a:t>be created or destroyed</a:t>
            </a:r>
          </a:p>
          <a:p>
            <a:pPr lvl="1"/>
            <a:endParaRPr lang="en-US" dirty="0"/>
          </a:p>
          <a:p>
            <a:pPr lvl="1"/>
            <a:endParaRPr lang="en-US" dirty="0"/>
          </a:p>
          <a:p>
            <a:pPr lvl="1"/>
            <a:endParaRPr lang="en-US" dirty="0"/>
          </a:p>
        </p:txBody>
      </p:sp>
      <p:pic>
        <p:nvPicPr>
          <p:cNvPr id="4" name="Picture 3" descr="http://www.tomatosphere.org/teacher-resources/teachers-guide/images/photosynthesis-equation.jpg"/>
          <p:cNvPicPr/>
          <p:nvPr/>
        </p:nvPicPr>
        <p:blipFill>
          <a:blip r:embed="rId2" cstate="print"/>
          <a:srcRect/>
          <a:stretch>
            <a:fillRect/>
          </a:stretch>
        </p:blipFill>
        <p:spPr bwMode="auto">
          <a:xfrm>
            <a:off x="914400" y="2362200"/>
            <a:ext cx="6096000" cy="28956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slide(fromBottom)">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315200" cy="822960"/>
          </a:xfrm>
        </p:spPr>
        <p:txBody>
          <a:bodyPr>
            <a:normAutofit/>
          </a:bodyPr>
          <a:lstStyle/>
          <a:p>
            <a:pPr algn="ctr"/>
            <a:r>
              <a:rPr lang="en-US" sz="4800" dirty="0"/>
              <a:t>Synthetic materials</a:t>
            </a:r>
          </a:p>
        </p:txBody>
      </p:sp>
      <p:sp>
        <p:nvSpPr>
          <p:cNvPr id="3" name="Content Placeholder 2"/>
          <p:cNvSpPr>
            <a:spLocks noGrp="1"/>
          </p:cNvSpPr>
          <p:nvPr>
            <p:ph idx="1"/>
          </p:nvPr>
        </p:nvSpPr>
        <p:spPr>
          <a:xfrm>
            <a:off x="663" y="1189038"/>
            <a:ext cx="8001000" cy="5334000"/>
          </a:xfrm>
        </p:spPr>
        <p:txBody>
          <a:bodyPr>
            <a:normAutofit/>
          </a:bodyPr>
          <a:lstStyle/>
          <a:p>
            <a:r>
              <a:rPr lang="en-US" dirty="0"/>
              <a:t>Synthetic products come from natural resources.</a:t>
            </a:r>
          </a:p>
          <a:p>
            <a:endParaRPr lang="en-US" dirty="0"/>
          </a:p>
          <a:p>
            <a:endParaRPr lang="en-US" dirty="0"/>
          </a:p>
          <a:p>
            <a:endParaRPr lang="en-US" dirty="0"/>
          </a:p>
          <a:p>
            <a:endParaRPr lang="en-US" dirty="0"/>
          </a:p>
          <a:p>
            <a:endParaRPr lang="en-US" dirty="0"/>
          </a:p>
          <a:p>
            <a:r>
              <a:rPr lang="en-US" dirty="0"/>
              <a:t>Chemical reactions are used to change natural resources into synthetic products with new properties to be used in society. </a:t>
            </a:r>
          </a:p>
          <a:p>
            <a:pPr marL="0" indent="0">
              <a:buNone/>
            </a:pPr>
            <a:endParaRPr lang="en-US" dirty="0"/>
          </a:p>
          <a:p>
            <a:r>
              <a:rPr lang="en-US" dirty="0"/>
              <a:t>What properties make plastic a useful product?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703388"/>
            <a:ext cx="2445585" cy="2415142"/>
          </a:xfrm>
          <a:prstGeom prst="rect">
            <a:avLst/>
          </a:prstGeom>
        </p:spPr>
      </p:pic>
      <p:pic>
        <p:nvPicPr>
          <p:cNvPr id="7" name="Picture 6" descr="Image result for making plastic from oil"/>
          <p:cNvPicPr/>
          <p:nvPr/>
        </p:nvPicPr>
        <p:blipFill>
          <a:blip r:embed="rId3">
            <a:extLst>
              <a:ext uri="{28A0092B-C50C-407E-A947-70E740481C1C}">
                <a14:useLocalDpi xmlns:a14="http://schemas.microsoft.com/office/drawing/2010/main" val="0"/>
              </a:ext>
            </a:extLst>
          </a:blip>
          <a:srcRect/>
          <a:stretch>
            <a:fillRect/>
          </a:stretch>
        </p:blipFill>
        <p:spPr bwMode="auto">
          <a:xfrm>
            <a:off x="401334" y="1703388"/>
            <a:ext cx="3922395" cy="2152650"/>
          </a:xfrm>
          <a:prstGeom prst="rect">
            <a:avLst/>
          </a:prstGeom>
          <a:noFill/>
          <a:ln>
            <a:noFill/>
          </a:ln>
        </p:spPr>
      </p:pic>
    </p:spTree>
    <p:extLst>
      <p:ext uri="{BB962C8B-B14F-4D97-AF65-F5344CB8AC3E}">
        <p14:creationId xmlns:p14="http://schemas.microsoft.com/office/powerpoint/2010/main" val="1496329619"/>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algn="ctr"/>
            <a:r>
              <a:rPr lang="en-US" dirty="0"/>
              <a:t>Changes in matter</a:t>
            </a:r>
          </a:p>
        </p:txBody>
      </p:sp>
      <p:sp>
        <p:nvSpPr>
          <p:cNvPr id="3" name="Content Placeholder 2"/>
          <p:cNvSpPr>
            <a:spLocks noGrp="1"/>
          </p:cNvSpPr>
          <p:nvPr>
            <p:ph idx="1"/>
          </p:nvPr>
        </p:nvSpPr>
        <p:spPr>
          <a:xfrm>
            <a:off x="464489" y="3673956"/>
            <a:ext cx="7391400" cy="2803044"/>
          </a:xfrm>
        </p:spPr>
        <p:txBody>
          <a:bodyPr>
            <a:normAutofit fontScale="92500" lnSpcReduction="10000"/>
          </a:bodyPr>
          <a:lstStyle/>
          <a:p>
            <a:r>
              <a:rPr lang="en-US" dirty="0"/>
              <a:t>Matter has physical and chemical properties.</a:t>
            </a:r>
          </a:p>
          <a:p>
            <a:r>
              <a:rPr lang="en-US" dirty="0"/>
              <a:t>Matter can change physically &amp; chemically. </a:t>
            </a:r>
          </a:p>
          <a:p>
            <a:r>
              <a:rPr lang="en-US" dirty="0"/>
              <a:t>Energy is involved in the changes.</a:t>
            </a:r>
          </a:p>
          <a:p>
            <a:r>
              <a:rPr lang="en-US" dirty="0"/>
              <a:t>Chemical reactions have observable features.</a:t>
            </a:r>
          </a:p>
          <a:p>
            <a:r>
              <a:rPr lang="en-US" dirty="0"/>
              <a:t>Matter is conserved in a chemical reaction.</a:t>
            </a:r>
          </a:p>
          <a:p>
            <a:r>
              <a:rPr lang="en-US" dirty="0"/>
              <a:t>Chemical reactions are used to create synthetic products. </a:t>
            </a:r>
          </a:p>
          <a:p>
            <a:pPr>
              <a:buNone/>
            </a:pPr>
            <a:endParaRPr lang="en-US" dirty="0"/>
          </a:p>
        </p:txBody>
      </p:sp>
      <p:pic>
        <p:nvPicPr>
          <p:cNvPr id="4" name="Picture 3"/>
          <p:cNvPicPr>
            <a:picLocks noChangeAspect="1"/>
          </p:cNvPicPr>
          <p:nvPr/>
        </p:nvPicPr>
        <p:blipFill>
          <a:blip r:embed="rId2"/>
          <a:stretch>
            <a:fillRect/>
          </a:stretch>
        </p:blipFill>
        <p:spPr>
          <a:xfrm>
            <a:off x="2057400" y="990600"/>
            <a:ext cx="4148138" cy="2530956"/>
          </a:xfrm>
          <a:prstGeom prst="rect">
            <a:avLst/>
          </a:prstGeom>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077200" cy="685800"/>
          </a:xfrm>
        </p:spPr>
        <p:txBody>
          <a:bodyPr>
            <a:normAutofit fontScale="90000"/>
          </a:bodyPr>
          <a:lstStyle/>
          <a:p>
            <a:r>
              <a:rPr lang="en-US" dirty="0"/>
              <a:t>Atoms – building blocks of matter</a:t>
            </a:r>
          </a:p>
        </p:txBody>
      </p:sp>
      <p:sp>
        <p:nvSpPr>
          <p:cNvPr id="3" name="Content Placeholder 2"/>
          <p:cNvSpPr>
            <a:spLocks noGrp="1"/>
          </p:cNvSpPr>
          <p:nvPr>
            <p:ph idx="1"/>
          </p:nvPr>
        </p:nvSpPr>
        <p:spPr>
          <a:xfrm>
            <a:off x="304800" y="914400"/>
            <a:ext cx="7772400" cy="5465136"/>
          </a:xfrm>
        </p:spPr>
        <p:txBody>
          <a:bodyPr>
            <a:normAutofit fontScale="85000" lnSpcReduction="20000"/>
          </a:bodyPr>
          <a:lstStyle/>
          <a:p>
            <a:r>
              <a:rPr lang="en-US" dirty="0"/>
              <a:t>Atoms make up all matter</a:t>
            </a:r>
          </a:p>
          <a:p>
            <a:endParaRPr lang="en-US" dirty="0"/>
          </a:p>
          <a:p>
            <a:pPr lvl="8"/>
            <a:endParaRPr lang="en-US" dirty="0"/>
          </a:p>
          <a:p>
            <a:pPr marL="0" indent="0">
              <a:buNone/>
            </a:pPr>
            <a:r>
              <a:rPr lang="en-US" dirty="0"/>
              <a:t>                              	Name the last name of each</a:t>
            </a:r>
          </a:p>
          <a:p>
            <a:pPr marL="0" indent="0">
              <a:buNone/>
            </a:pPr>
            <a:r>
              <a:rPr lang="en-US" dirty="0"/>
              <a:t>                              	scientist and what they </a:t>
            </a:r>
          </a:p>
          <a:p>
            <a:pPr marL="0" indent="0">
              <a:buNone/>
            </a:pPr>
            <a:r>
              <a:rPr lang="en-US" dirty="0"/>
              <a:t>			contributed to the atom model.</a:t>
            </a:r>
          </a:p>
          <a:p>
            <a:endParaRPr lang="en-US" dirty="0"/>
          </a:p>
          <a:p>
            <a:endParaRPr lang="en-US" dirty="0"/>
          </a:p>
          <a:p>
            <a:endParaRPr lang="en-US" dirty="0"/>
          </a:p>
          <a:p>
            <a:endParaRPr lang="en-US" dirty="0"/>
          </a:p>
          <a:p>
            <a:endParaRPr lang="en-US" dirty="0"/>
          </a:p>
          <a:p>
            <a:endParaRPr lang="en-US" sz="1400" dirty="0"/>
          </a:p>
          <a:p>
            <a:endParaRPr lang="en-US" sz="1400" dirty="0"/>
          </a:p>
          <a:p>
            <a:endParaRPr lang="en-US" sz="1400" dirty="0"/>
          </a:p>
          <a:p>
            <a:pPr marL="0" indent="0">
              <a:buNone/>
            </a:pPr>
            <a:endParaRPr lang="en-US" sz="1400" dirty="0"/>
          </a:p>
          <a:p>
            <a:pPr marL="0" indent="0">
              <a:buNone/>
            </a:pPr>
            <a:r>
              <a:rPr lang="en-US" sz="1900" dirty="0"/>
              <a:t>The history of our understanding of the atom is a classic example of how scientific knowledge changes over time. As one thinker builds on another thinker’s ideas and as technology advances, our understanding of how the world works becomes more and more accurate.</a:t>
            </a:r>
          </a:p>
        </p:txBody>
      </p:sp>
      <p:pic>
        <p:nvPicPr>
          <p:cNvPr id="4" name="Picture 3" descr="Image result for atomic theory scientists"/>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343150" cy="3749040"/>
          </a:xfrm>
          <a:prstGeom prst="rect">
            <a:avLst/>
          </a:prstGeom>
          <a:noFill/>
          <a:ln>
            <a:noFill/>
          </a:ln>
        </p:spPr>
      </p:pic>
      <p:pic>
        <p:nvPicPr>
          <p:cNvPr id="5" name="Picture 4" descr="Image result for at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971800"/>
            <a:ext cx="2895600" cy="1981200"/>
          </a:xfrm>
          <a:prstGeom prst="rect">
            <a:avLst/>
          </a:prstGeom>
          <a:noFill/>
          <a:ln>
            <a:noFill/>
          </a:ln>
        </p:spPr>
      </p:pic>
    </p:spTree>
    <p:extLst>
      <p:ext uri="{BB962C8B-B14F-4D97-AF65-F5344CB8AC3E}">
        <p14:creationId xmlns:p14="http://schemas.microsoft.com/office/powerpoint/2010/main" val="1821443611"/>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609600"/>
          </a:xfrm>
        </p:spPr>
        <p:txBody>
          <a:bodyPr>
            <a:normAutofit/>
          </a:bodyPr>
          <a:lstStyle/>
          <a:p>
            <a:r>
              <a:rPr lang="en-US" sz="3200" dirty="0"/>
              <a:t>atoms –building blocks of matter</a:t>
            </a:r>
          </a:p>
        </p:txBody>
      </p:sp>
      <p:pic>
        <p:nvPicPr>
          <p:cNvPr id="4" name="Content Placeholder 3" descr="Image result for atom labeled diagra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3886200" cy="3255963"/>
          </a:xfrm>
          <a:prstGeom prst="rect">
            <a:avLst/>
          </a:prstGeom>
          <a:noFill/>
          <a:ln>
            <a:noFill/>
          </a:ln>
        </p:spPr>
      </p:pic>
      <p:sp>
        <p:nvSpPr>
          <p:cNvPr id="5" name="TextBox 4"/>
          <p:cNvSpPr txBox="1"/>
          <p:nvPr/>
        </p:nvSpPr>
        <p:spPr>
          <a:xfrm>
            <a:off x="152400" y="994576"/>
            <a:ext cx="4038600" cy="5355312"/>
          </a:xfrm>
          <a:prstGeom prst="rect">
            <a:avLst/>
          </a:prstGeom>
          <a:noFill/>
        </p:spPr>
        <p:txBody>
          <a:bodyPr wrap="square" rtlCol="0">
            <a:spAutoFit/>
          </a:bodyPr>
          <a:lstStyle/>
          <a:p>
            <a:r>
              <a:rPr lang="en-US" dirty="0"/>
              <a:t>Atoms are made of smaller particles.</a:t>
            </a:r>
          </a:p>
          <a:p>
            <a:r>
              <a:rPr lang="en-US" dirty="0"/>
              <a:t>There are three main types of particles. </a:t>
            </a:r>
          </a:p>
          <a:p>
            <a:r>
              <a:rPr lang="en-US" dirty="0"/>
              <a:t>What are they?</a:t>
            </a:r>
          </a:p>
          <a:p>
            <a:r>
              <a:rPr lang="en-US" dirty="0"/>
              <a:t>What are their charges?</a:t>
            </a:r>
          </a:p>
          <a:p>
            <a:endParaRPr lang="en-US" dirty="0"/>
          </a:p>
          <a:p>
            <a:r>
              <a:rPr lang="en-US" dirty="0"/>
              <a:t>Which part of the atoms makes up most of the mass?</a:t>
            </a:r>
          </a:p>
          <a:p>
            <a:r>
              <a:rPr lang="en-US" dirty="0"/>
              <a:t>Which part makes up most of the atom’s size?</a:t>
            </a:r>
          </a:p>
          <a:p>
            <a:endParaRPr lang="en-US" dirty="0"/>
          </a:p>
          <a:p>
            <a:endParaRPr lang="en-US" dirty="0"/>
          </a:p>
          <a:p>
            <a:r>
              <a:rPr lang="en-US" dirty="0"/>
              <a:t>The force of ___________ keeps the electrons moving around the nucleus.</a:t>
            </a:r>
          </a:p>
          <a:p>
            <a:endParaRPr lang="en-US" dirty="0"/>
          </a:p>
          <a:p>
            <a:endParaRPr lang="en-US" dirty="0"/>
          </a:p>
          <a:p>
            <a:r>
              <a:rPr lang="en-US" dirty="0"/>
              <a:t>What is accurate about this model?</a:t>
            </a:r>
          </a:p>
          <a:p>
            <a:r>
              <a:rPr lang="en-US" dirty="0"/>
              <a:t>What is inaccurate about this model?</a:t>
            </a:r>
          </a:p>
        </p:txBody>
      </p:sp>
    </p:spTree>
    <p:extLst>
      <p:ext uri="{BB962C8B-B14F-4D97-AF65-F5344CB8AC3E}">
        <p14:creationId xmlns:p14="http://schemas.microsoft.com/office/powerpoint/2010/main" val="4078739899"/>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a:t>Elements on the periodic table</a:t>
            </a:r>
          </a:p>
        </p:txBody>
      </p:sp>
      <p:pic>
        <p:nvPicPr>
          <p:cNvPr id="4" name="Content Placeholder 3" descr="Image result for periodic table with mendeleev"/>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762000"/>
            <a:ext cx="2590800" cy="1676400"/>
          </a:xfrm>
          <a:prstGeom prst="rect">
            <a:avLst/>
          </a:prstGeom>
          <a:noFill/>
          <a:ln>
            <a:noFill/>
          </a:ln>
        </p:spPr>
      </p:pic>
      <p:sp>
        <p:nvSpPr>
          <p:cNvPr id="5" name="TextBox 4"/>
          <p:cNvSpPr txBox="1"/>
          <p:nvPr/>
        </p:nvSpPr>
        <p:spPr>
          <a:xfrm>
            <a:off x="304800" y="838200"/>
            <a:ext cx="4724400" cy="3970318"/>
          </a:xfrm>
          <a:prstGeom prst="rect">
            <a:avLst/>
          </a:prstGeom>
          <a:noFill/>
        </p:spPr>
        <p:txBody>
          <a:bodyPr wrap="square" rtlCol="0">
            <a:spAutoFit/>
          </a:bodyPr>
          <a:lstStyle/>
          <a:p>
            <a:r>
              <a:rPr lang="en-US" dirty="0"/>
              <a:t>Early scientists recognized that different types of matter had different properties. Dmitri Mendeleev organized the elements on a table by the property of _________.</a:t>
            </a:r>
          </a:p>
          <a:p>
            <a:endParaRPr lang="en-US" dirty="0"/>
          </a:p>
          <a:p>
            <a:r>
              <a:rPr lang="en-US" dirty="0"/>
              <a:t>Our current periodic table organizes the elements by their differences in atoms.</a:t>
            </a:r>
          </a:p>
          <a:p>
            <a:endParaRPr lang="en-US" dirty="0"/>
          </a:p>
          <a:p>
            <a:r>
              <a:rPr lang="en-US" dirty="0"/>
              <a:t>Although all atoms have a similar structure, the differ in the number of subatomic particles.  </a:t>
            </a:r>
          </a:p>
          <a:p>
            <a:endParaRPr lang="en-US" dirty="0"/>
          </a:p>
          <a:p>
            <a:r>
              <a:rPr lang="en-US" dirty="0"/>
              <a:t>Our current period table is organized by the number of _______________in the atom.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623" y="2736607"/>
            <a:ext cx="2951408" cy="167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25" y="4808518"/>
            <a:ext cx="1617963" cy="18171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950" y="4838998"/>
            <a:ext cx="1958250" cy="1733930"/>
          </a:xfrm>
          <a:prstGeom prst="rect">
            <a:avLst/>
          </a:prstGeom>
        </p:spPr>
      </p:pic>
      <p:sp>
        <p:nvSpPr>
          <p:cNvPr id="9" name="TextBox 8"/>
          <p:cNvSpPr txBox="1"/>
          <p:nvPr/>
        </p:nvSpPr>
        <p:spPr>
          <a:xfrm>
            <a:off x="4953000" y="5105400"/>
            <a:ext cx="3126636" cy="1200329"/>
          </a:xfrm>
          <a:prstGeom prst="rect">
            <a:avLst/>
          </a:prstGeom>
          <a:noFill/>
        </p:spPr>
        <p:txBody>
          <a:bodyPr wrap="square" rtlCol="0">
            <a:spAutoFit/>
          </a:bodyPr>
          <a:lstStyle/>
          <a:p>
            <a:r>
              <a:rPr lang="en-US" dirty="0"/>
              <a:t>What two elements do these</a:t>
            </a:r>
          </a:p>
          <a:p>
            <a:r>
              <a:rPr lang="en-US" dirty="0"/>
              <a:t>two models represent? </a:t>
            </a:r>
          </a:p>
          <a:p>
            <a:endParaRPr lang="en-US" dirty="0"/>
          </a:p>
          <a:p>
            <a:r>
              <a:rPr lang="en-US" dirty="0"/>
              <a:t>How do you know?</a:t>
            </a:r>
          </a:p>
        </p:txBody>
      </p:sp>
    </p:spTree>
    <p:extLst>
      <p:ext uri="{BB962C8B-B14F-4D97-AF65-F5344CB8AC3E}">
        <p14:creationId xmlns:p14="http://schemas.microsoft.com/office/powerpoint/2010/main" val="2984050164"/>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a:t>Molecules are made of atoms</a:t>
            </a:r>
          </a:p>
        </p:txBody>
      </p:sp>
      <p:sp>
        <p:nvSpPr>
          <p:cNvPr id="3" name="Content Placeholder 2"/>
          <p:cNvSpPr>
            <a:spLocks noGrp="1"/>
          </p:cNvSpPr>
          <p:nvPr>
            <p:ph idx="1"/>
          </p:nvPr>
        </p:nvSpPr>
        <p:spPr>
          <a:xfrm>
            <a:off x="152400" y="914400"/>
            <a:ext cx="7772400" cy="5715000"/>
          </a:xfrm>
        </p:spPr>
        <p:txBody>
          <a:bodyPr>
            <a:normAutofit/>
          </a:bodyPr>
          <a:lstStyle/>
          <a:p>
            <a:r>
              <a:rPr lang="en-US" sz="2000" dirty="0"/>
              <a:t>When two or more atoms bond, they form a molecule. They make up most substances in our world. </a:t>
            </a:r>
          </a:p>
          <a:p>
            <a:r>
              <a:rPr lang="en-US" sz="2000" dirty="0"/>
              <a:t>Name the following common molecules in our world:</a:t>
            </a:r>
          </a:p>
          <a:p>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5095" y="2243804"/>
            <a:ext cx="2135462" cy="8681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46" y="4561681"/>
            <a:ext cx="2010056" cy="1876687"/>
          </a:xfrm>
          <a:prstGeom prst="rect">
            <a:avLst/>
          </a:prstGeom>
        </p:spPr>
      </p:pic>
      <p:pic>
        <p:nvPicPr>
          <p:cNvPr id="2050" name="Picture 2" descr="Image result for water molec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 y="2514600"/>
            <a:ext cx="1574800" cy="1716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97373">
            <a:off x="5151211" y="4357144"/>
            <a:ext cx="2735055" cy="145367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3716385"/>
            <a:ext cx="1752599" cy="913326"/>
          </a:xfrm>
          <a:prstGeom prst="rect">
            <a:avLst/>
          </a:prstGeom>
        </p:spPr>
      </p:pic>
    </p:spTree>
    <p:extLst>
      <p:ext uri="{BB962C8B-B14F-4D97-AF65-F5344CB8AC3E}">
        <p14:creationId xmlns:p14="http://schemas.microsoft.com/office/powerpoint/2010/main" val="4120651315"/>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Autofit/>
          </a:bodyPr>
          <a:lstStyle/>
          <a:p>
            <a:pPr algn="ctr"/>
            <a:r>
              <a:rPr lang="en-US" sz="4000" dirty="0"/>
              <a:t>Molecular motion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802" y="1219200"/>
            <a:ext cx="7239000" cy="2232660"/>
          </a:xfrm>
        </p:spPr>
      </p:pic>
      <p:sp>
        <p:nvSpPr>
          <p:cNvPr id="5" name="TextBox 4"/>
          <p:cNvSpPr txBox="1"/>
          <p:nvPr/>
        </p:nvSpPr>
        <p:spPr>
          <a:xfrm>
            <a:off x="385455" y="3733800"/>
            <a:ext cx="7310745" cy="2031325"/>
          </a:xfrm>
          <a:prstGeom prst="rect">
            <a:avLst/>
          </a:prstGeom>
          <a:noFill/>
        </p:spPr>
        <p:txBody>
          <a:bodyPr wrap="square" rtlCol="0">
            <a:spAutoFit/>
          </a:bodyPr>
          <a:lstStyle/>
          <a:p>
            <a:r>
              <a:rPr lang="en-US" dirty="0"/>
              <a:t>Describe this phenomena using your knowledge of matter and energy. You need to use the following words in your explanation:</a:t>
            </a:r>
          </a:p>
          <a:p>
            <a:endParaRPr lang="en-US" dirty="0"/>
          </a:p>
          <a:p>
            <a:r>
              <a:rPr lang="en-US" dirty="0"/>
              <a:t>-matter</a:t>
            </a:r>
          </a:p>
          <a:p>
            <a:r>
              <a:rPr lang="en-US" dirty="0"/>
              <a:t>-energy</a:t>
            </a:r>
          </a:p>
          <a:p>
            <a:r>
              <a:rPr lang="en-US" dirty="0"/>
              <a:t>-atoms</a:t>
            </a:r>
          </a:p>
          <a:p>
            <a:r>
              <a:rPr lang="en-US" dirty="0"/>
              <a:t>-molecules</a:t>
            </a:r>
          </a:p>
        </p:txBody>
      </p:sp>
    </p:spTree>
    <p:extLst>
      <p:ext uri="{BB962C8B-B14F-4D97-AF65-F5344CB8AC3E}">
        <p14:creationId xmlns:p14="http://schemas.microsoft.com/office/powerpoint/2010/main" val="4082800412"/>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28600"/>
            <a:ext cx="5029200" cy="472440"/>
          </a:xfrm>
        </p:spPr>
        <p:txBody>
          <a:bodyPr>
            <a:normAutofit fontScale="90000"/>
          </a:bodyPr>
          <a:lstStyle/>
          <a:p>
            <a:r>
              <a:rPr lang="en-US" dirty="0"/>
              <a:t>Properties of matter</a:t>
            </a:r>
          </a:p>
        </p:txBody>
      </p:sp>
      <p:sp>
        <p:nvSpPr>
          <p:cNvPr id="3" name="Content Placeholder 2"/>
          <p:cNvSpPr>
            <a:spLocks noGrp="1"/>
          </p:cNvSpPr>
          <p:nvPr>
            <p:ph idx="1"/>
          </p:nvPr>
        </p:nvSpPr>
        <p:spPr>
          <a:xfrm>
            <a:off x="228600" y="838200"/>
            <a:ext cx="7696200" cy="5715000"/>
          </a:xfrm>
        </p:spPr>
        <p:txBody>
          <a:bodyPr/>
          <a:lstStyle/>
          <a:p>
            <a:r>
              <a:rPr lang="en-US" dirty="0"/>
              <a:t>These are two different substances sand &amp; sugar</a:t>
            </a:r>
          </a:p>
          <a:p>
            <a:endParaRPr lang="en-US" dirty="0"/>
          </a:p>
          <a:p>
            <a:endParaRPr lang="en-US" dirty="0"/>
          </a:p>
          <a:p>
            <a:endParaRPr lang="en-US" dirty="0"/>
          </a:p>
          <a:p>
            <a:endParaRPr lang="en-US" dirty="0"/>
          </a:p>
          <a:p>
            <a:endParaRPr lang="en-US" dirty="0"/>
          </a:p>
          <a:p>
            <a:pPr marL="0" indent="0">
              <a:buNone/>
            </a:pPr>
            <a:r>
              <a:rPr lang="en-US" dirty="0"/>
              <a:t>Describe these two substances.</a:t>
            </a:r>
          </a:p>
          <a:p>
            <a:pPr marL="0" indent="0">
              <a:buNone/>
            </a:pPr>
            <a:r>
              <a:rPr lang="en-US" dirty="0"/>
              <a:t>What is the same about these two items?</a:t>
            </a:r>
          </a:p>
          <a:p>
            <a:pPr marL="0" indent="0">
              <a:buNone/>
            </a:pPr>
            <a:r>
              <a:rPr lang="en-US" dirty="0"/>
              <a:t>What is different about these two items?</a:t>
            </a:r>
          </a:p>
          <a:p>
            <a:pPr marL="0" indent="0">
              <a:buNone/>
            </a:pPr>
            <a:r>
              <a:rPr lang="en-US" dirty="0"/>
              <a:t>What are their uses?</a:t>
            </a:r>
          </a:p>
          <a:p>
            <a:pPr marL="0" indent="0">
              <a:buNone/>
            </a:pPr>
            <a:r>
              <a:rPr lang="en-US" dirty="0"/>
              <a:t>Name specific properties of each.</a:t>
            </a:r>
          </a:p>
          <a:p>
            <a:pPr marL="0" indent="0">
              <a:buNone/>
            </a:pPr>
            <a:endParaRPr lang="en-US" dirty="0"/>
          </a:p>
          <a:p>
            <a:pPr marL="0" indent="0">
              <a:buNone/>
            </a:pPr>
            <a:endParaRPr lang="en-US" dirty="0"/>
          </a:p>
          <a:p>
            <a:pPr marL="0" indent="0">
              <a:buNone/>
            </a:pPr>
            <a:endParaRPr lang="en-US" dirty="0"/>
          </a:p>
        </p:txBody>
      </p:sp>
      <p:pic>
        <p:nvPicPr>
          <p:cNvPr id="4" name="Picture 3" descr="Image result for sa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1537998"/>
            <a:ext cx="2324100" cy="1700213"/>
          </a:xfrm>
          <a:prstGeom prst="rect">
            <a:avLst/>
          </a:prstGeom>
          <a:noFill/>
          <a:ln>
            <a:noFill/>
          </a:ln>
        </p:spPr>
      </p:pic>
      <p:pic>
        <p:nvPicPr>
          <p:cNvPr id="5" name="Picture 4" descr="Image result for suga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580" y="1514186"/>
            <a:ext cx="2585720" cy="1724025"/>
          </a:xfrm>
          <a:prstGeom prst="rect">
            <a:avLst/>
          </a:prstGeom>
          <a:noFill/>
          <a:ln>
            <a:noFill/>
          </a:ln>
        </p:spPr>
      </p:pic>
    </p:spTree>
    <p:extLst>
      <p:ext uri="{BB962C8B-B14F-4D97-AF65-F5344CB8AC3E}">
        <p14:creationId xmlns:p14="http://schemas.microsoft.com/office/powerpoint/2010/main" val="3885728569"/>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5715000" cy="472440"/>
          </a:xfrm>
        </p:spPr>
        <p:txBody>
          <a:bodyPr>
            <a:normAutofit fontScale="90000"/>
          </a:bodyPr>
          <a:lstStyle/>
          <a:p>
            <a:r>
              <a:rPr lang="en-US" dirty="0"/>
              <a:t>Properties of matter</a:t>
            </a:r>
          </a:p>
        </p:txBody>
      </p:sp>
      <p:sp>
        <p:nvSpPr>
          <p:cNvPr id="3" name="Content Placeholder 2"/>
          <p:cNvSpPr>
            <a:spLocks noGrp="1"/>
          </p:cNvSpPr>
          <p:nvPr>
            <p:ph idx="1"/>
          </p:nvPr>
        </p:nvSpPr>
        <p:spPr>
          <a:xfrm>
            <a:off x="457200" y="762000"/>
            <a:ext cx="7543800" cy="5867400"/>
          </a:xfrm>
        </p:spPr>
        <p:txBody>
          <a:bodyPr/>
          <a:lstStyle/>
          <a:p>
            <a:r>
              <a:rPr lang="en-US" dirty="0"/>
              <a:t>Define the following properties:</a:t>
            </a:r>
          </a:p>
          <a:p>
            <a:pPr marL="0" indent="0">
              <a:buNone/>
            </a:pPr>
            <a:r>
              <a:rPr lang="en-US" dirty="0"/>
              <a:t>	</a:t>
            </a:r>
            <a:r>
              <a:rPr lang="en-US" sz="3200" dirty="0"/>
              <a:t>Hardness</a:t>
            </a:r>
          </a:p>
          <a:p>
            <a:pPr marL="0" indent="0">
              <a:buNone/>
            </a:pPr>
            <a:r>
              <a:rPr lang="en-US" sz="3200" dirty="0"/>
              <a:t>	State of matter</a:t>
            </a:r>
          </a:p>
          <a:p>
            <a:pPr marL="0" indent="0">
              <a:buNone/>
            </a:pPr>
            <a:r>
              <a:rPr lang="en-US" sz="3200" dirty="0"/>
              <a:t>	Melting &amp; boiling point</a:t>
            </a:r>
          </a:p>
          <a:p>
            <a:pPr marL="0" indent="0">
              <a:buNone/>
            </a:pPr>
            <a:r>
              <a:rPr lang="en-US" sz="3200" dirty="0"/>
              <a:t>	Conductivity</a:t>
            </a:r>
          </a:p>
          <a:p>
            <a:pPr marL="0" indent="0">
              <a:buNone/>
            </a:pPr>
            <a:r>
              <a:rPr lang="en-US" sz="3200" dirty="0"/>
              <a:t>	Ability to dissolve</a:t>
            </a:r>
          </a:p>
          <a:p>
            <a:pPr marL="0" indent="0">
              <a:buNone/>
            </a:pPr>
            <a:r>
              <a:rPr lang="en-US" sz="3200" dirty="0"/>
              <a:t>	Density</a:t>
            </a:r>
          </a:p>
          <a:p>
            <a:pPr marL="0" indent="0">
              <a:buNone/>
            </a:pPr>
            <a:r>
              <a:rPr lang="en-US" sz="3200" dirty="0"/>
              <a:t>	Flammability </a:t>
            </a:r>
          </a:p>
          <a:p>
            <a:pPr marL="0" indent="0">
              <a:buNone/>
            </a:pPr>
            <a:r>
              <a:rPr lang="en-US" sz="3200" dirty="0"/>
              <a:t>	Reactivity </a:t>
            </a:r>
          </a:p>
          <a:p>
            <a:pPr marL="0" indent="0">
              <a:buNone/>
            </a:pPr>
            <a:r>
              <a:rPr lang="en-US" sz="3200" dirty="0"/>
              <a:t>	Malleability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295400"/>
            <a:ext cx="671728" cy="6159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880438"/>
            <a:ext cx="1229966" cy="4860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366" y="2389105"/>
            <a:ext cx="1596254" cy="5646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3736" y="2943469"/>
            <a:ext cx="843583" cy="5872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6944" y="2909904"/>
            <a:ext cx="913104" cy="62076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9927" y="3587918"/>
            <a:ext cx="529456" cy="48620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730" y="4054041"/>
            <a:ext cx="1171370" cy="55109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3071" y="4655585"/>
            <a:ext cx="1026398" cy="54778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5421" y="5303556"/>
            <a:ext cx="604243" cy="483394"/>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78627" y="5887135"/>
            <a:ext cx="700945" cy="438392"/>
          </a:xfrm>
          <a:prstGeom prst="rect">
            <a:avLst/>
          </a:prstGeom>
        </p:spPr>
      </p:pic>
    </p:spTree>
    <p:extLst>
      <p:ext uri="{BB962C8B-B14F-4D97-AF65-F5344CB8AC3E}">
        <p14:creationId xmlns:p14="http://schemas.microsoft.com/office/powerpoint/2010/main" val="3511789162"/>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6629400" cy="624840"/>
          </a:xfrm>
        </p:spPr>
        <p:txBody>
          <a:bodyPr/>
          <a:lstStyle/>
          <a:p>
            <a:r>
              <a:rPr lang="en-US" dirty="0"/>
              <a:t>Properties and functions</a:t>
            </a:r>
          </a:p>
        </p:txBody>
      </p:sp>
      <p:sp>
        <p:nvSpPr>
          <p:cNvPr id="3" name="Content Placeholder 2"/>
          <p:cNvSpPr>
            <a:spLocks noGrp="1"/>
          </p:cNvSpPr>
          <p:nvPr>
            <p:ph idx="1"/>
          </p:nvPr>
        </p:nvSpPr>
        <p:spPr>
          <a:xfrm>
            <a:off x="304800" y="838200"/>
            <a:ext cx="7620000" cy="5617536"/>
          </a:xfrm>
        </p:spPr>
        <p:txBody>
          <a:bodyPr/>
          <a:lstStyle/>
          <a:p>
            <a:r>
              <a:rPr lang="en-US" dirty="0"/>
              <a:t>A substance’s properties determine the way it is used.</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81200"/>
            <a:ext cx="3440089"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1200"/>
            <a:ext cx="3124200" cy="1748983"/>
          </a:xfrm>
          <a:prstGeom prst="rect">
            <a:avLst/>
          </a:prstGeom>
        </p:spPr>
      </p:pic>
      <p:sp>
        <p:nvSpPr>
          <p:cNvPr id="6" name="TextBox 5"/>
          <p:cNvSpPr txBox="1"/>
          <p:nvPr/>
        </p:nvSpPr>
        <p:spPr>
          <a:xfrm>
            <a:off x="301305" y="4038600"/>
            <a:ext cx="7772400" cy="2246769"/>
          </a:xfrm>
          <a:prstGeom prst="rect">
            <a:avLst/>
          </a:prstGeom>
          <a:noFill/>
        </p:spPr>
        <p:txBody>
          <a:bodyPr wrap="square" rtlCol="0">
            <a:spAutoFit/>
          </a:bodyPr>
          <a:lstStyle/>
          <a:p>
            <a:r>
              <a:rPr lang="en-US" sz="2800" dirty="0"/>
              <a:t>These are two common substances that are used in our world.</a:t>
            </a:r>
          </a:p>
          <a:p>
            <a:r>
              <a:rPr lang="en-US" sz="2800" dirty="0"/>
              <a:t>List properties of each substance.</a:t>
            </a:r>
          </a:p>
          <a:p>
            <a:r>
              <a:rPr lang="en-US" sz="2800" dirty="0"/>
              <a:t>Then tell ways they are used due to those properties</a:t>
            </a:r>
            <a:r>
              <a:rPr lang="en-US" dirty="0"/>
              <a:t>.</a:t>
            </a:r>
          </a:p>
        </p:txBody>
      </p:sp>
    </p:spTree>
    <p:extLst>
      <p:ext uri="{BB962C8B-B14F-4D97-AF65-F5344CB8AC3E}">
        <p14:creationId xmlns:p14="http://schemas.microsoft.com/office/powerpoint/2010/main" val="4007579926"/>
      </p:ext>
    </p:extLst>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1711</TotalTime>
  <Words>640</Words>
  <Application>Microsoft Macintosh PowerPoint</Application>
  <PresentationFormat>On-screen Show (4:3)</PresentationFormat>
  <Paragraphs>178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Trebuchet MS</vt:lpstr>
      <vt:lpstr>Wingdings</vt:lpstr>
      <vt:lpstr>Wingdings 2</vt:lpstr>
      <vt:lpstr>Opulent</vt:lpstr>
      <vt:lpstr>Matter and energy interact in the physical world.</vt:lpstr>
      <vt:lpstr>Atoms – building blocks of matter</vt:lpstr>
      <vt:lpstr>atoms –building blocks of matter</vt:lpstr>
      <vt:lpstr>Elements on the periodic table</vt:lpstr>
      <vt:lpstr>Molecules are made of atoms</vt:lpstr>
      <vt:lpstr>Molecular motion</vt:lpstr>
      <vt:lpstr>Properties of matter</vt:lpstr>
      <vt:lpstr>Properties of matter</vt:lpstr>
      <vt:lpstr>Properties and functions</vt:lpstr>
      <vt:lpstr>State of matter and heat energy</vt:lpstr>
      <vt:lpstr>Phase change rate</vt:lpstr>
      <vt:lpstr>Evidence of chemical reactions</vt:lpstr>
      <vt:lpstr>How do you know these are chemical reactions?</vt:lpstr>
      <vt:lpstr>Chemical reaction or not??</vt:lpstr>
      <vt:lpstr>Conservation of atoms</vt:lpstr>
      <vt:lpstr>Conservation of mass</vt:lpstr>
      <vt:lpstr>Conservation of mass </vt:lpstr>
      <vt:lpstr>Synthetic materials</vt:lpstr>
      <vt:lpstr>Changes in matter</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matter</dc:title>
  <dc:creator>Nicholls</dc:creator>
  <cp:lastModifiedBy>Microsoft Office User</cp:lastModifiedBy>
  <cp:revision>103</cp:revision>
  <dcterms:created xsi:type="dcterms:W3CDTF">2010-05-07T00:39:24Z</dcterms:created>
  <dcterms:modified xsi:type="dcterms:W3CDTF">2018-05-08T14:19:28Z</dcterms:modified>
</cp:coreProperties>
</file>