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291" r:id="rId3"/>
    <p:sldId id="292" r:id="rId4"/>
    <p:sldId id="301" r:id="rId5"/>
    <p:sldId id="294" r:id="rId6"/>
    <p:sldId id="295" r:id="rId7"/>
    <p:sldId id="296" r:id="rId8"/>
    <p:sldId id="300" r:id="rId9"/>
    <p:sldId id="297" r:id="rId10"/>
    <p:sldId id="298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708"/>
  </p:normalViewPr>
  <p:slideViewPr>
    <p:cSldViewPr snapToGrid="0" snapToObjects="1">
      <p:cViewPr varScale="1">
        <p:scale>
          <a:sx n="94" d="100"/>
          <a:sy n="94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4671-CEAC-CB40-A2A1-B7DDD77F9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41C8-7C2E-9346-AB03-249D8125E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E1D6E-0BF5-3447-B812-FC699348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07C-9BB3-E547-9920-57E2A67C1DE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D0532-817F-5849-9214-B6569EE98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96A79-8AF0-CB42-B85E-4227A355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A00-E458-AD4D-801E-A9261460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6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A80B-180B-FD49-A1A5-981D779A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0D2C7-4A65-9640-87FE-B44C6033D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F54EB-DEAD-BC4C-8CB7-C3AC2F3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07C-9BB3-E547-9920-57E2A67C1DE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F92A4-D7DE-4341-9DFE-4CCB0E5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7EEB3-E007-2543-822D-339C748C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A00-E458-AD4D-801E-A9261460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9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222099-6B54-6D47-8B72-24D5E64A8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4EA67-A907-7E40-9570-CE343CF99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83772-F5F8-0248-BAC1-B9D73E10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07C-9BB3-E547-9920-57E2A67C1DE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E7962-93A5-1540-B93F-CBF9B9C3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B1228-943D-624A-AF03-B7339A42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A00-E458-AD4D-801E-A9261460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6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CA20-B84A-E84A-A742-4DACAC93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8F99-3A57-CC4D-B39C-F4243E579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EA4F8-BB53-BA48-8A9B-F6276EAE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07C-9BB3-E547-9920-57E2A67C1DE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55297-E027-164E-9C13-33F58763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E5944-8EA7-3244-A03B-3F686228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A00-E458-AD4D-801E-A9261460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6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573D-3A4C-344A-9CE9-24DA577D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37469-FD94-EE43-9617-24F221AE7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72985-69F9-7545-AAEF-CA59BD21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07C-9BB3-E547-9920-57E2A67C1DE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6CD53-61F9-6B47-A413-831A37F4B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86E9D-1D29-CE41-973B-59A60DF1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A00-E458-AD4D-801E-A9261460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2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5D3-A77F-3B48-B6A3-1E49717A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3FC8-0173-3740-B64D-BED72BB38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32B14-54A0-A644-8B4E-8F83BAA71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BC5B3-B6F2-494B-ACC9-D512B419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07C-9BB3-E547-9920-57E2A67C1DE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48EE3-2AF4-DE41-83C2-1E33BA522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82517-A4F0-CA42-876B-45D940C5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A00-E458-AD4D-801E-A9261460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2EC1-A0BC-C34D-8B89-F3C55F0BC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F434B-4679-FB47-A2AE-3F2A4CE93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E5070-92BE-744F-8B58-72FDABACA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03906-1994-E343-B682-C30323F21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811B0-CB50-BD46-A8BB-BC92D3920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C7078-E75A-E140-8230-42EA2242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07C-9BB3-E547-9920-57E2A67C1DE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415BE1-B739-EB49-AC8A-F7D54E03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4BCAE-7994-E647-9A22-F6AA555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A00-E458-AD4D-801E-A9261460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CFB0A-3F4D-6244-9936-A58456AA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8412D-7981-9E40-8D5D-31237C8A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07C-9BB3-E547-9920-57E2A67C1DE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2C7EB-C069-374B-9560-8B14C6E5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00EAE-A90C-CA44-9F0F-D1265865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A00-E458-AD4D-801E-A9261460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0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F47CB-188D-0344-BACC-3362FC10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07C-9BB3-E547-9920-57E2A67C1DE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90143-2015-B24D-A7E2-B6862D19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5D3E4-6C38-5B47-8036-367A57AE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A00-E458-AD4D-801E-A9261460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9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7FFC-F075-FC4B-99C7-E645A642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A1D14-63D7-F94C-8176-0019EFC9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0348C-3205-7D4C-A7B2-0FBD82E54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CA8AF-6FB2-CD47-8115-86A1A8EB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07C-9BB3-E547-9920-57E2A67C1DE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337FE-49FA-B345-ACF3-5603085E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4F011-576B-A742-875A-CDE3904E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A00-E458-AD4D-801E-A9261460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5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03619-AE68-364A-826A-0A2D8F92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A9FBF8-4AFC-494D-84B2-F243D11E0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AA7CE-58CC-3F48-8CFA-CD8A6DF24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07DFC-A26D-184D-8837-510D2960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07C-9BB3-E547-9920-57E2A67C1DE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21A3A-E4DC-384C-B526-F6D7064D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2885F-8EE7-D746-9F12-420F3F61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A00-E458-AD4D-801E-A9261460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0FFDB-3276-E540-9944-93337615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C23BF-2B55-5542-BEB0-0EFFC6469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5255A-19D8-3548-9D2A-9C51F08CF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D07C-9BB3-E547-9920-57E2A67C1DE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E2D9F-DE4B-9A41-B4FA-8D3CEFFAC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27584-20C4-D546-BCCB-447C76CE7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0A00-E458-AD4D-801E-A9261460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0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CLASSIFYING ORGANISMS</a:t>
            </a:r>
          </a:p>
        </p:txBody>
      </p:sp>
      <p:pic>
        <p:nvPicPr>
          <p:cNvPr id="12290" name="Picture 2" descr="http://www.mun.ca/biology/scarr/138599_KPCOF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73" y="1249258"/>
            <a:ext cx="4201777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0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Phylogenetic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Which organism is more closely related to man? __________</a:t>
            </a:r>
            <a:br>
              <a:rPr lang="en-US" dirty="0"/>
            </a:br>
            <a:r>
              <a:rPr lang="en-US" dirty="0"/>
              <a:t>Which organism is man more closely related to: Frog or bird? Why?</a:t>
            </a:r>
          </a:p>
        </p:txBody>
      </p:sp>
      <p:pic>
        <p:nvPicPr>
          <p:cNvPr id="5" name="Picture 4" descr="http://www.ucmp.berkeley.edu/education/events/carlson_images/SJCfig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87231"/>
            <a:ext cx="3657600" cy="381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58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53537"/>
            <a:ext cx="8229600" cy="1032339"/>
          </a:xfrm>
        </p:spPr>
        <p:txBody>
          <a:bodyPr vert="horz" lIns="64291" tIns="32146" rIns="91440" bIns="32146" rtlCol="0" anchor="ctr">
            <a:normAutofit/>
          </a:bodyPr>
          <a:lstStyle/>
          <a:p>
            <a:pPr eaLnBrk="1" hangingPunct="1"/>
            <a:r>
              <a:rPr lang="en-US" dirty="0"/>
              <a:t>Cladogram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85876"/>
            <a:ext cx="9144000" cy="375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2077641" y="5250657"/>
            <a:ext cx="7745388" cy="129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 charset="0"/>
                <a:cs typeface="ヒラギノ明朝 ProN W3" charset="0"/>
                <a:sym typeface="American Typewriter" charset="0"/>
              </a:defRPr>
            </a:lvl9pPr>
          </a:lstStyle>
          <a:p>
            <a:pPr eaLnBrk="1" hangingPunct="1"/>
            <a:r>
              <a:rPr lang="en-US" dirty="0"/>
              <a:t>Shows relationships up-close; characteristics they share</a:t>
            </a:r>
          </a:p>
        </p:txBody>
      </p:sp>
    </p:spTree>
    <p:extLst>
      <p:ext uri="{BB962C8B-B14F-4D97-AF65-F5344CB8AC3E}">
        <p14:creationId xmlns:p14="http://schemas.microsoft.com/office/powerpoint/2010/main" val="249776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systems are how we organize organisms</a:t>
            </a:r>
          </a:p>
          <a:p>
            <a:r>
              <a:rPr lang="en-US" dirty="0"/>
              <a:t>This is called taxonomy</a:t>
            </a:r>
          </a:p>
          <a:p>
            <a:r>
              <a:rPr lang="en-US" dirty="0"/>
              <a:t>The classification of organisms has changed and evolved over the years due to new knowledge</a:t>
            </a:r>
          </a:p>
          <a:p>
            <a:pPr lvl="1"/>
            <a:r>
              <a:rPr lang="en-US" dirty="0"/>
              <a:t>Greater understanding of evolutionary relationships, thanks to DNA technology, has allowed for more detailed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92670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46237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/>
              <a:t>The classification of organisms begins with the largest groupings and moves down to the smallest (domain</a:t>
            </a:r>
            <a:r>
              <a:rPr lang="en-US" dirty="0">
                <a:sym typeface="Wingdings" pitchFamily="2" charset="2"/>
              </a:rPr>
              <a:t> species)</a:t>
            </a:r>
          </a:p>
          <a:p>
            <a:r>
              <a:rPr lang="en-US" dirty="0">
                <a:sym typeface="Wingdings" pitchFamily="2" charset="2"/>
              </a:rPr>
              <a:t>The classification order is as follows:</a:t>
            </a:r>
          </a:p>
          <a:p>
            <a:pPr lvl="1"/>
            <a:r>
              <a:rPr lang="en-US" dirty="0">
                <a:sym typeface="Wingdings" pitchFamily="2" charset="2"/>
              </a:rPr>
              <a:t>Domain</a:t>
            </a:r>
          </a:p>
          <a:p>
            <a:pPr lvl="1"/>
            <a:r>
              <a:rPr lang="en-US" dirty="0">
                <a:sym typeface="Wingdings" pitchFamily="2" charset="2"/>
              </a:rPr>
              <a:t>Kingdom</a:t>
            </a:r>
          </a:p>
          <a:p>
            <a:pPr lvl="1"/>
            <a:r>
              <a:rPr lang="en-US" dirty="0">
                <a:sym typeface="Wingdings" pitchFamily="2" charset="2"/>
              </a:rPr>
              <a:t>Phylum</a:t>
            </a:r>
          </a:p>
          <a:p>
            <a:pPr lvl="1"/>
            <a:r>
              <a:rPr lang="en-US" dirty="0">
                <a:sym typeface="Wingdings" pitchFamily="2" charset="2"/>
              </a:rPr>
              <a:t>Class</a:t>
            </a:r>
          </a:p>
          <a:p>
            <a:pPr lvl="1"/>
            <a:r>
              <a:rPr lang="en-US" dirty="0">
                <a:sym typeface="Wingdings" pitchFamily="2" charset="2"/>
              </a:rPr>
              <a:t>Order</a:t>
            </a:r>
          </a:p>
          <a:p>
            <a:pPr lvl="1"/>
            <a:r>
              <a:rPr lang="en-US" dirty="0">
                <a:sym typeface="Wingdings" pitchFamily="2" charset="2"/>
              </a:rPr>
              <a:t>Family</a:t>
            </a:r>
          </a:p>
          <a:p>
            <a:pPr lvl="1"/>
            <a:r>
              <a:rPr lang="en-US" dirty="0">
                <a:sym typeface="Wingdings" pitchFamily="2" charset="2"/>
              </a:rPr>
              <a:t>Genus</a:t>
            </a:r>
          </a:p>
          <a:p>
            <a:pPr lvl="1"/>
            <a:r>
              <a:rPr lang="en-US" dirty="0">
                <a:sym typeface="Wingdings" pitchFamily="2" charset="2"/>
              </a:rPr>
              <a:t>Species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Species?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of the same organisms</a:t>
            </a:r>
          </a:p>
          <a:p>
            <a:pPr lvl="1"/>
            <a:r>
              <a:rPr lang="en-US" dirty="0"/>
              <a:t>Live together</a:t>
            </a:r>
          </a:p>
          <a:p>
            <a:pPr lvl="1"/>
            <a:r>
              <a:rPr lang="en-US" dirty="0"/>
              <a:t>Mate and produce viable offspring</a:t>
            </a:r>
          </a:p>
          <a:p>
            <a:pPr lvl="2"/>
            <a:r>
              <a:rPr lang="en-US" dirty="0"/>
              <a:t>“Viable” means they can have babies of their own</a:t>
            </a:r>
          </a:p>
        </p:txBody>
      </p:sp>
      <p:pic>
        <p:nvPicPr>
          <p:cNvPr id="7170" name="Picture 2" descr="http://www.bagheera.com/wp-content/uploads/2014/01/species_survival_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1"/>
            <a:ext cx="52863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llaboutwildlife.com/wp-content/uploads/2011/05/pandashyjk2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46" y="3842657"/>
            <a:ext cx="31495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3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scientific name of an organism is the Genus and Species of an organism</a:t>
            </a:r>
          </a:p>
          <a:p>
            <a:pPr lvl="1"/>
            <a:r>
              <a:rPr lang="en-US" dirty="0"/>
              <a:t>Always written in italics</a:t>
            </a:r>
          </a:p>
          <a:p>
            <a:pPr lvl="1"/>
            <a:r>
              <a:rPr lang="en-US" dirty="0"/>
              <a:t>Example: Humans are </a:t>
            </a:r>
            <a:r>
              <a:rPr lang="en-US" i="1" dirty="0"/>
              <a:t>Homo sapiens</a:t>
            </a:r>
          </a:p>
          <a:p>
            <a:pPr lvl="1"/>
            <a:endParaRPr lang="en-US" i="1" dirty="0"/>
          </a:p>
          <a:p>
            <a:r>
              <a:rPr lang="en-US" dirty="0"/>
              <a:t>This “two name” system is called binomial nomenclature</a:t>
            </a:r>
          </a:p>
        </p:txBody>
      </p:sp>
      <p:pic>
        <p:nvPicPr>
          <p:cNvPr id="5122" name="Picture 2" descr="http://www.sms.si.edu/irlspec/images/CommonNam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138" y="4867274"/>
            <a:ext cx="3362863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5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Interbreeding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46238"/>
            <a:ext cx="8229600" cy="3611563"/>
          </a:xfrm>
        </p:spPr>
        <p:txBody>
          <a:bodyPr>
            <a:normAutofit/>
          </a:bodyPr>
          <a:lstStyle/>
          <a:p>
            <a:r>
              <a:rPr lang="en-US" dirty="0"/>
              <a:t>Only species are able to interbreed. Organisms of two different species normally will not breed</a:t>
            </a:r>
          </a:p>
          <a:p>
            <a:r>
              <a:rPr lang="en-US" dirty="0"/>
              <a:t>Sometimes, organisms within the same genus are able to interbreed, but the offspring are not viable (they cannot reproduce!)</a:t>
            </a:r>
          </a:p>
          <a:p>
            <a:pPr lvl="1"/>
            <a:r>
              <a:rPr lang="en-US" dirty="0"/>
              <a:t>Example: Mules; Ligers</a:t>
            </a:r>
          </a:p>
          <a:p>
            <a:pPr lvl="1"/>
            <a:r>
              <a:rPr lang="en-US" dirty="0"/>
              <a:t>These hybrid organisms are much more common in captivity than in the wild</a:t>
            </a:r>
          </a:p>
        </p:txBody>
      </p:sp>
      <p:pic>
        <p:nvPicPr>
          <p:cNvPr id="4098" name="Picture 2" descr="http://www.equinenow.com/equine/data/farms/11891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37314"/>
            <a:ext cx="2732314" cy="20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4602346"/>
            <a:ext cx="3181455" cy="21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85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Dichotomous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key that helps identify an organism</a:t>
            </a:r>
          </a:p>
          <a:p>
            <a:r>
              <a:rPr lang="en-US" dirty="0"/>
              <a:t>Uses questions to lead you to the scientific name of an organism</a:t>
            </a:r>
          </a:p>
          <a:p>
            <a:pPr lvl="1"/>
            <a:r>
              <a:rPr lang="en-US" dirty="0"/>
              <a:t>By looking at features of an organism, the key will help you determine what it is!</a:t>
            </a:r>
          </a:p>
        </p:txBody>
      </p:sp>
      <p:pic>
        <p:nvPicPr>
          <p:cNvPr id="11266" name="Picture 2" descr="http://biology-igcse.weebly.com/uploads/1/5/0/7/15070316/8196495_orig.gif?6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57" y="4085771"/>
            <a:ext cx="4631870" cy="242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5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676400" y="107156"/>
            <a:ext cx="8610600" cy="910828"/>
          </a:xfrm>
        </p:spPr>
        <p:txBody>
          <a:bodyPr vert="horz" lIns="64291" tIns="32146" rIns="91440" bIns="32146" rtlCol="0" anchor="ctr">
            <a:noAutofit/>
          </a:bodyPr>
          <a:lstStyle/>
          <a:p>
            <a:r>
              <a:rPr lang="en-US" sz="2800" dirty="0"/>
              <a:t>Follow Steps to find out what organism #3 is? #7?</a:t>
            </a:r>
          </a:p>
        </p:txBody>
      </p:sp>
      <p:pic>
        <p:nvPicPr>
          <p:cNvPr id="55299" name="Picture 2" descr="http://mrssheffieldscience.edublogs.org/files/2011/11/DichotomousKey1-ssjei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5147224" cy="519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73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Phylogenetic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45920"/>
            <a:ext cx="8305800" cy="4526280"/>
          </a:xfrm>
        </p:spPr>
        <p:txBody>
          <a:bodyPr/>
          <a:lstStyle/>
          <a:p>
            <a:r>
              <a:rPr lang="en-US" dirty="0"/>
              <a:t>Shows the evolutionary relationship between organisms</a:t>
            </a:r>
          </a:p>
          <a:p>
            <a:r>
              <a:rPr lang="en-US" dirty="0"/>
              <a:t>Can show which organisms are more closely related than other organisms</a:t>
            </a:r>
          </a:p>
        </p:txBody>
      </p:sp>
      <p:pic>
        <p:nvPicPr>
          <p:cNvPr id="6148" name="Picture 4" descr="http://www.ucmp.berkeley.edu/education/events/carlson_images/SJCfig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548744"/>
            <a:ext cx="2956239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80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Macintosh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ヒラギノ明朝 ProN W3</vt:lpstr>
      <vt:lpstr>American Typewriter</vt:lpstr>
      <vt:lpstr>Arial</vt:lpstr>
      <vt:lpstr>Calibri</vt:lpstr>
      <vt:lpstr>Calibri Light</vt:lpstr>
      <vt:lpstr>Wingdings</vt:lpstr>
      <vt:lpstr>Office Theme</vt:lpstr>
      <vt:lpstr>Classification</vt:lpstr>
      <vt:lpstr>Classification Systems</vt:lpstr>
      <vt:lpstr>Classification</vt:lpstr>
      <vt:lpstr>What is a Species?</vt:lpstr>
      <vt:lpstr>Scientific Name</vt:lpstr>
      <vt:lpstr>Case Study: Interbreeding</vt:lpstr>
      <vt:lpstr>Dichotomous Keys</vt:lpstr>
      <vt:lpstr>Follow Steps to find out what organism #3 is? #7?</vt:lpstr>
      <vt:lpstr>Phylogenetic Trees</vt:lpstr>
      <vt:lpstr>Phylogenetic Trees</vt:lpstr>
      <vt:lpstr>Cladogram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Microsoft Office User</dc:creator>
  <cp:lastModifiedBy>Microsoft Office User</cp:lastModifiedBy>
  <cp:revision>1</cp:revision>
  <dcterms:created xsi:type="dcterms:W3CDTF">2018-05-17T17:31:11Z</dcterms:created>
  <dcterms:modified xsi:type="dcterms:W3CDTF">2018-05-17T17:31:46Z</dcterms:modified>
</cp:coreProperties>
</file>